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80" r:id="rId3"/>
    <p:sldId id="279" r:id="rId4"/>
    <p:sldId id="270" r:id="rId5"/>
    <p:sldId id="269" r:id="rId6"/>
    <p:sldId id="271" r:id="rId7"/>
    <p:sldId id="272" r:id="rId8"/>
    <p:sldId id="273" r:id="rId9"/>
    <p:sldId id="274" r:id="rId10"/>
    <p:sldId id="276" r:id="rId11"/>
    <p:sldId id="277" r:id="rId12"/>
    <p:sldId id="27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4-10T08:55:30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722">
    <iact:property name="dataType"/>
    <iact:actionData xml:id="d0">
      <inkml:trace xmlns:inkml="http://www.w3.org/2003/InkML" xml:id="stk0" contextRef="#ctx0" brushRef="#br0">18138 11923 0,'0'-26'100,"127"-24"-83,1395-737 6,-1091 534-17,305-77 10,-331 76 8,-151 127 4,-203 102-22,-26 0 17,1 25-16,24-26 15,-24 26 20,-77-25 206,-50 25-228,-1 0-3,-177-25 5,203 25-4,-26 0 44,52 0-57,-26 0 23,76-26 22,177 1-19,77-1-14,431-24 14,-584 50-1,153 0 5,-229 0 38,-278 532-35,126-405-12,-76 127 11,152-203-2,0-26 1</inkml:trace>
    </iact:actionData>
  </iact:action>
  <iact:action type="add" startTime="70819">
    <iact:property name="dataType"/>
    <iact:actionData xml:id="d1">
      <inkml:trace xmlns:inkml="http://www.w3.org/2003/InkML" xml:id="stk1" contextRef="#ctx0" brushRef="#br0">21841 13495 0,'432'-228'49,"177"-127"-37,-381 254 0,-101-1 12,152-75 3,-152 100 4,-51 27-5,25 24 10,-75 26-30,24-50 24,1 50 9,-26 0-7,1 0 22,-26-26 191,-26 26-194,26-25-38,-25 25 13,-26 0-4,-152-76-1,0 50 12,127 26-7,-76-25 11,101 25-1,77 0 9,101 0-20,278 51 53,407 177-56,-812-203 8,-127 77 16,-25-1-6,127-75-18,-1-1-14,-24 26 25,24-26 11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4-10T08:55:30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45">
    <iact:property name="dataType"/>
    <iact:actionData xml:id="d0">
      <inkml:trace xmlns:inkml="http://www.w3.org/2003/InkML" xml:id="stk0" contextRef="#ctx0" brushRef="#br0">15550 14003 0,'989'-1066'112,"-608"635"-98,-254 304-5,-26 1 19,102-77 5,-76 25-6,-25 51 4,-52 76-6,-24 26 5,-1 0-12,0-1-1,-50 26 54,0 0-51,-1 0 9,-24 51-7,-1-26 4,25-25 5,1 0-21,0 26 13,-635 177 73,533-152-63,26-1-11,75-50-8,1 0 5,177-25 15,26 0-19,126-52-1,-177 77 22,-25 0-11,-77 0 10,26 0 2,-51 203-3,-26 203 2,-24-203 1,24-152-26,26 0 14</inkml:trace>
    </iact:actionData>
  </iact:action>
  <iact:action type="add" startTime="9328">
    <iact:property name="dataType"/>
    <iact:actionData xml:id="d1">
      <inkml:trace xmlns:inkml="http://www.w3.org/2003/InkML" xml:id="stk1" contextRef="#ctx0" brushRef="#br0">24099 13952 0,'1116'228'41,"-862"-202"-22,-229-26-5,26 0 8,-25 0 38,-52-51 578,-126-76-610,-51-25 12,178 101-11,-1 51-16,26-25 5,153 50 74,-52 26-79,26 25 25,-76-51-24,-1 1 2,-24-1 12,-26 1 3,0-1 9,-26 26-24,-354 278 2,177-151 8,152-127 8,0-1-6</inkml:trace>
    </iact:actionData>
  </iact:action>
  <iact:action type="add" startTime="31473">
    <iact:property name="dataType"/>
    <iact:actionData xml:id="d2">
      <inkml:trace xmlns:inkml="http://www.w3.org/2003/InkML" xml:id="stk2" contextRef="#ctx0" brushRef="#br0">11390 10223 0,'25'-25'106,"0"25"-61,1-25-20,25-1 14,-1-50-25,103-152 19,24-26-4,-25 26 6,1 0-7,-103 151-17,52-75 12,-77 127-6,51-51 5,0 25 15,-50-25-28,126 0 11,127-102 18,-178 77-7,-75 101 18,-26-26-21,-26 26 43,1 0-39,0 0-22,-26 0 10,-76 0 10,51 0-2,-25 26 10,75-26-27,-50 25 7,25 1 26,-76 24-12,77 1 5,-26-51-3,126 0 55,255-51-67,-52 51 14,-202 0-5,101 26 0,-152 24 4,-101 356-12,-77-152 5,128-178 2,-1 0-1,51-51 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4-10T08:55:30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392">
    <iact:property name="dataType"/>
    <iact:actionData xml:id="d0">
      <inkml:trace xmlns:inkml="http://www.w3.org/2003/InkML" xml:id="stk0" contextRef="#ctx0" brushRef="#br0">5834 6520 0,'25'0'124,"26"0"-103,101 0-8,102 0-8,812-51 22,-737-25-12,153-76 4,-152 50 15,-25 1-1,-179 25 5,-75 76 1,-26 0-4,-50-26 168,0 26-182,-26-25-2,-127-26 6,52 26 49,75 0-66,-127-1 9,128 26 11,24 0-6,1 0 9,76 0 32,456 0-39,-253 0-4,-102 0 18,127 0-6,-228 26 4,-26-26 4,-101 126-3,-26 52-31,-354 456 24,304-431-22,-1 25 20,77-177 11</inkml:trace>
    </iact:actionData>
  </iact:action>
  <iact:action type="add" startTime="46846">
    <iact:property name="dataType"/>
    <iact:actionData xml:id="d1">
      <inkml:trace xmlns:inkml="http://www.w3.org/2003/InkML" xml:id="stk1" contextRef="#ctx0" brushRef="#br0">12455 9488 0,'-25'0'31,"-1"0"-26,-24-26 6,-483-202 14,229 152-19,25 0 6,-153-76 11,153 126-17,76-25 11,-532-101 21,-103 76-7,407 76 5,0 0 2,-229 0-1,51 102-1,-101 50 7,76 51-4,101 101-5,127-25 2,-50 254 4,151-127-7,204-279-27,-77 177 23,77-25 8,75-76-2,26-178 216,0 26-243,0 279 4,0 76 3,0 152 4,127-127 7,-25-51 9,-52-202-28,229 228 23,356 25 5,405 0 0,-254-279 5,-532-152-36,659 26 32,-583-77-32,659-101 27,-634 76-26,533-76 25,-203-1 5,-558 128-29,127-26 62,-127 51-48,-51 0 172,279 0-173,584-101-6,-457-1 3,-77 26-10,-49 0 11,-27 0-13,-126 0 22,26 0-20,126 0 24,-152-26 5,0-50 16,-153 101-47,255-431 14,-254 356 9,-1-179 8,1 178-30,-76-278 26,-229-154 7,76 306-3,153 177 0,-26 50 160,-50-50-172,-635-355 11,406 279-29,-152-51 13,254 101-10,101 77 15,0-51-17,-76 25 19,1 1-4,125-1 6,-24 0 5,-1 26-2,26-1 18,51 1-41,0 25 63,-1-25-61,1-52 12,25 52 5,0-26-1,0-25-3,0 51-18,0 0 24,0-1-21,0-50 23,0 25 12,0 26-33,0-26 18,0 26 6,25 25 152,1 0-135,-1 0-21,0 0-10,1 0 9,-1 0 18,0 0-13</inkml:trace>
    </iact:actionData>
  </iact:action>
  <iact:action type="add" startTime="68929">
    <iact:property name="dataType"/>
    <iact:actionData xml:id="d2">
      <inkml:trace xmlns:inkml="http://www.w3.org/2003/InkML" xml:id="stk2" contextRef="#ctx0" brushRef="#br0">8929 13445 0,'51'0'42,"329"0"-25,26 0 0,-51 0 2,127 0-1,-329 0-12,-52 0 8,77 0 22,-26 0 2,-127 0-2,1 0-30,-1 0 23,0 0 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4-10T08:55:30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85">
    <iact:property name="dataType"/>
    <iact:actionData xml:id="d0">
      <inkml:trace xmlns:inkml="http://www.w3.org/2003/InkML" xml:id="stk0" contextRef="#ctx0" brushRef="#br0">2308 9462 0,'0'26'41,"25"24"-21,1 26-9,-1 26 18,51-51-24,-51 25 25,178-26 4,102-50 2,126-152 0,-76-51-2,-253 102 8,-26 50-1,-51 51-13,-25-25 8,-51 25 26,1 0-48,-26 76 13,-203 0 10,126-51-6,27 1 3,49-1 0,179-50 48,-51 25-58,-26 0 36,26-26-50,304 26 9,-304 0 5,101 0 12,-101 26-4,-51-1-27,0 0 32,-51 102 0,-101 25-1,126-126-2</inkml:trace>
    </iact:actionData>
  </iact:action>
  <iact:action type="add" startTime="15487">
    <iact:property name="dataType"/>
    <iact:actionData xml:id="d1">
      <inkml:trace xmlns:inkml="http://www.w3.org/2003/InkML" xml:id="stk1" contextRef="#ctx0" brushRef="#br0">7204 9716 0,'0'0'10,"-25"0"5,25-25 14,-26 25-25,-25 0 9,-50-26 6,-102 26-2,127 0 6,25 0-18,-76-25 25,-25 25 4,101 0-29,-25 0 27,26 0 3,-1 0 1,25 0 0,1 0-31,-26 25 25,1 26 6,-1 0 2,26 25-1,-1-26 1,1-24-34,25 25 27,0-1 2,0 52 6,0-51-3,0-1 9,51 1-16,-1 0 6,1-51 2,25 50-1,0 1-3,26-25 2,75-1 1,-50-25-31,203 0 26,-127 0 3,-152 0-29,75 0 28,179 0 4,-178 0-9,101-25 6,-101-1 5,-102 26-30,77-25 16,-77-1 11,0 26 0,-25-25-29,26 25 20,-26-25 5,0-1 5,0 1-31,0-26 23,0 1-22,0-77 24,0-51 2,-152 1 11,-77 50-9,-50 51 0,102 50 0,151 26-28,-50 0 23,0 0 6,51 0-29,-26 0 21,-76 51 6,76-26-29,-25 26 22,-51 51 12,77-77 31,24-25-65,1 0 19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4-10T08:55:30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69">
    <iact:property name="dataType"/>
    <iact:actionData xml:id="d0">
      <inkml:trace xmlns:inkml="http://www.w3.org/2003/InkML" xml:id="stk0" contextRef="#ctx0" brushRef="#br0">9386 10198 0,'50'-25'21,"585"25"0,50-51-1,-26 25 6,1 26-7,-305 0 15,1319 0 3,0 229-2,-938-179-1,-584-50-29,203 0 76,178 0-59,-355 0 1,-1 0 5,153 0 9,0 0-4,-254 0-28,26 0 21,-1 0 8,-76 0 2,1 0 332,24 0-349,27 0 3,75 0-5,76 0 6,-76 0-1,-50 0 6,-26 0 7,-51 0-30,1 0 25,50 0 6,-102-25 154,-202-127-182,101 101 8,51 0 4,-25-25 1,25 76 45,50 0-48,26-25 0,127 25 31,-76 0-34,-1 0 14,77 0 9,-76 0-4,51 127 4,-52-26-5,-24-75 5,-26-1-1,-127 102 5,-25-26-15,126-75 13,-50 24 4,51-24-6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102260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B457-3D0E-44AC-8968-A36A5D9B7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8" y="5344160"/>
            <a:ext cx="1433862" cy="1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F7BBF-3D83-4E7B-837F-BC23E59B5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5819775"/>
            <a:ext cx="960395" cy="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microsoft.com/office/2011/relationships/inkAction" Target="../ink/inkAction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microsoft.com/office/2011/relationships/inkAction" Target="../ink/inkAction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5" Type="http://schemas.microsoft.com/office/2011/relationships/inkAction" Target="../ink/inkAction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microsoft.com/office/2011/relationships/inkAction" Target="../ink/inkAction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74" y="4616387"/>
            <a:ext cx="4460240" cy="2198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470B7-DD96-44D9-9230-D922848FD64B}"/>
              </a:ext>
            </a:extLst>
          </p:cNvPr>
          <p:cNvSpPr txBox="1"/>
          <p:nvPr/>
        </p:nvSpPr>
        <p:spPr>
          <a:xfrm>
            <a:off x="304929" y="87233"/>
            <a:ext cx="11158330" cy="459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800" b="1" u="sng" dirty="0">
                <a:solidFill>
                  <a:srgbClr val="FFFFFF"/>
                </a:solidFill>
              </a:rPr>
              <a:t>Partition Pruning </a:t>
            </a:r>
          </a:p>
          <a:p>
            <a:pPr algn="ctr">
              <a:lnSpc>
                <a:spcPts val="8000"/>
              </a:lnSpc>
            </a:pPr>
            <a:r>
              <a:rPr lang="en-US" sz="8800" b="1" dirty="0">
                <a:solidFill>
                  <a:srgbClr val="FFFFFF"/>
                </a:solidFill>
              </a:rPr>
              <a:t>&amp;</a:t>
            </a:r>
          </a:p>
          <a:p>
            <a:pPr algn="ctr">
              <a:lnSpc>
                <a:spcPts val="8000"/>
              </a:lnSpc>
            </a:pPr>
            <a:r>
              <a:rPr lang="en-US" sz="8800" b="1" u="sng" dirty="0">
                <a:solidFill>
                  <a:srgbClr val="FFFFFF"/>
                </a:solidFill>
              </a:rPr>
              <a:t>Predicate Pushdown</a:t>
            </a:r>
          </a:p>
          <a:p>
            <a:pPr algn="ctr">
              <a:lnSpc>
                <a:spcPts val="5000"/>
              </a:lnSpc>
            </a:pPr>
            <a:endParaRPr lang="en-US" sz="8800" b="1" dirty="0">
              <a:solidFill>
                <a:srgbClr val="FFFFFF"/>
              </a:solidFill>
            </a:endParaRPr>
          </a:p>
          <a:p>
            <a:pPr algn="ctr">
              <a:lnSpc>
                <a:spcPts val="5000"/>
              </a:lnSpc>
            </a:pPr>
            <a:r>
              <a:rPr lang="en-US" sz="8800" b="1" dirty="0">
                <a:solidFill>
                  <a:srgbClr val="FFFFFF"/>
                </a:solidFill>
              </a:rPr>
              <a:t>Interview Question</a:t>
            </a:r>
          </a:p>
        </p:txBody>
      </p:sp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216C8ACF-F321-4DD4-8B7A-C476BD57C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9" name="Picture 8" descr="A person holding a sign&#10;&#10;Description automatically generated">
            <a:extLst>
              <a:ext uri="{FF2B5EF4-FFF2-40B4-BE49-F238E27FC236}">
                <a16:creationId xmlns:a16="http://schemas.microsoft.com/office/drawing/2014/main" id="{54105853-71DF-4622-A3B3-5EE6A1C8C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AB92DF4F-8B24-4266-B99E-0C5114173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507B1AC7-F997-4E43-8C12-B87D12D647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6" name="Picture 5" descr="A picture containing person, indoor, man, holding&#10;&#10;Description automatically generated">
            <a:extLst>
              <a:ext uri="{FF2B5EF4-FFF2-40B4-BE49-F238E27FC236}">
                <a16:creationId xmlns:a16="http://schemas.microsoft.com/office/drawing/2014/main" id="{8AF910C9-2D78-4CB9-9436-143E1B1D05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CF7F0A9-65BC-451A-AA10-264EFE84E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48"/>
    </mc:Choice>
    <mc:Fallback>
      <p:transition spd="slow" advTm="49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1" y="116522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Split Brain Issue : Solution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2960"/>
            <a:ext cx="11066124" cy="5689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The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JournalNodes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will only ever allow a single NameNode to be a writer at a time.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Inspite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of that for a failover kind of scenarios, solution for split brain problem is available in the form of :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00000"/>
                </a:solidFill>
                <a:highlight>
                  <a:srgbClr val="00FFFF"/>
                </a:highlight>
                <a:ea typeface="Times New Roman" panose="02020603050405020304" pitchFamily="18" charset="0"/>
              </a:rPr>
              <a:t>Fencing</a:t>
            </a:r>
            <a:endParaRPr lang="en-US" sz="4400" b="1" dirty="0">
              <a:solidFill>
                <a:srgbClr val="000000"/>
              </a:solidFill>
              <a:effectLst/>
              <a:highlight>
                <a:srgbClr val="00FFFF"/>
              </a:highlight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We can add Fencing mechanism in the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hdfs-site.xml </a:t>
            </a:r>
            <a:r>
              <a:rPr lang="en-US" dirty="0">
                <a:solidFill>
                  <a:srgbClr val="000000"/>
                </a:solidFill>
              </a:rPr>
              <a:t>like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Fencing Method Name </a:t>
            </a:r>
            <a:r>
              <a:rPr lang="en-US" dirty="0"/>
              <a:t>- a list of scripts or Java classes which will be used to fence the Active NameNode during a failover.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DD79D-D3CB-43BA-B21C-866E1EBD5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972175" cy="1895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9F7FEF9-C99C-4985-8B48-93D70DD685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1200" y="2082240"/>
              <a:ext cx="4530240" cy="3434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9F7FEF9-C99C-4985-8B48-93D70DD685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1840" y="2072880"/>
                <a:ext cx="4548960" cy="34527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5FC18A6-810C-49DA-B59D-616CB7C131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0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09"/>
    </mc:Choice>
    <mc:Fallback>
      <p:transition spd="slow" advTm="87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Split Brain Issue : Solution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Fencing Method example:</a:t>
            </a:r>
          </a:p>
          <a:p>
            <a:pPr marL="514350" indent="-514350"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sshfence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 -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sshfence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SSHes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 the target node and uses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fuser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to kill the process listening on the service's TCP port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7C872-3ACF-48DE-B8A7-B838D678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54" y="2874570"/>
            <a:ext cx="3949450" cy="12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0F050-AC5B-405D-8D27-5686608D0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254" y="4545994"/>
            <a:ext cx="4818580" cy="14633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47AC34-36B2-4552-9DCC-77209774C1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0880" y="3369960"/>
              <a:ext cx="2155680" cy="402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47AC34-36B2-4552-9DCC-77209774C1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520" y="3360600"/>
                <a:ext cx="2174400" cy="420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0BCA8AA-F042-4AF1-89F5-51645C1A3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87"/>
    </mc:Choice>
    <mc:Fallback>
      <p:transition spd="slow" advTm="45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Split Brain Issue : Solution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2. shell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 - run an arbitrary shell command to fence the Active NameNode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C6E89-7692-42B8-B1A9-C01E82AD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26" y="2337050"/>
            <a:ext cx="10054103" cy="17006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CEFBFF-F87C-4216-9322-353DF6E9EF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78960" y="3598200"/>
              <a:ext cx="3772080" cy="219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CEFBFF-F87C-4216-9322-353DF6E9E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9600" y="3588840"/>
                <a:ext cx="3790800" cy="2383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F4B5719-C0AE-4252-A45D-B9C14AD206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8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3"/>
    </mc:Choice>
    <mc:Fallback>
      <p:transition spd="slow" advTm="27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Split Brain Issue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506D0B-40A4-4121-B5A6-DE00CB09E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0"/>
    </mc:Choice>
    <mc:Fallback>
      <p:transition spd="slow" advTm="1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>
                <a:latin typeface="+mn-lt"/>
              </a:rPr>
              <a:t>Split Brain Issue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22960"/>
            <a:ext cx="11107220" cy="6035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There may happen a scenario in the Hadoop-2 HA architecture, where in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100" b="1" dirty="0">
                <a:solidFill>
                  <a:srgbClr val="000000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Both the </a:t>
            </a:r>
            <a:r>
              <a:rPr lang="en-US" sz="4100" b="1" dirty="0" err="1">
                <a:solidFill>
                  <a:srgbClr val="000000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Namenodes</a:t>
            </a:r>
            <a:r>
              <a:rPr lang="en-US" sz="4100" b="1" dirty="0">
                <a:solidFill>
                  <a:srgbClr val="000000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 (Active and Standby) became active.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In case of a failover, it is possible that the previous Active NameNode could serve read requests to clients, while it is till shutting down,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That will corrupt the metadata from the standby NN perspective as it is already active now.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This is called </a:t>
            </a:r>
            <a:r>
              <a:rPr lang="en-US" sz="4100" b="1" dirty="0">
                <a:solidFill>
                  <a:srgbClr val="000000"/>
                </a:solidFill>
                <a:highlight>
                  <a:srgbClr val="00FFFF"/>
                </a:highlight>
                <a:cs typeface="Times New Roman" panose="02020603050405020304" pitchFamily="18" charset="0"/>
              </a:rPr>
              <a:t>split-brain-scenario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157A2-A555-4E21-8B5B-A2912039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80" y="3561323"/>
            <a:ext cx="8124825" cy="2381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6AD0AC-4726-4F6B-9180-D0303C44B2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29680" y="3543480"/>
              <a:ext cx="2319840" cy="1315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6AD0AC-4726-4F6B-9180-D0303C44B2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0320" y="3534120"/>
                <a:ext cx="2338560" cy="13338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29CFAA4-FE64-40F8-8CD0-D3806F22E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23"/>
    </mc:Choice>
    <mc:Fallback>
      <p:transition spd="slow" advTm="117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12CC556-5B25-4E4B-95EC-074F94BD8C3B}"/>
              </a:ext>
            </a:extLst>
          </p:cNvPr>
          <p:cNvSpPr/>
          <p:nvPr/>
        </p:nvSpPr>
        <p:spPr>
          <a:xfrm>
            <a:off x="8107967" y="2561760"/>
            <a:ext cx="2599362" cy="136299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Failover Controller  </a:t>
            </a:r>
          </a:p>
          <a:p>
            <a:pPr algn="ctr"/>
            <a:r>
              <a:rPr lang="en-US" sz="2400" dirty="0"/>
              <a:t>Active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270A7-91AA-441E-B32F-142806C7C8F0}"/>
              </a:ext>
            </a:extLst>
          </p:cNvPr>
          <p:cNvSpPr/>
          <p:nvPr/>
        </p:nvSpPr>
        <p:spPr>
          <a:xfrm>
            <a:off x="4341428" y="2378141"/>
            <a:ext cx="3183773" cy="10376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Quorum Journal Nodes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F71642-7B41-4315-A8B8-AECCABD50450}"/>
              </a:ext>
            </a:extLst>
          </p:cNvPr>
          <p:cNvSpPr/>
          <p:nvPr/>
        </p:nvSpPr>
        <p:spPr>
          <a:xfrm>
            <a:off x="3955551" y="4420518"/>
            <a:ext cx="2024009" cy="85275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Name Node Active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B3D686-2DBA-4171-9954-C4C5304F803C}"/>
              </a:ext>
            </a:extLst>
          </p:cNvPr>
          <p:cNvSpPr/>
          <p:nvPr/>
        </p:nvSpPr>
        <p:spPr>
          <a:xfrm>
            <a:off x="6399086" y="4420518"/>
            <a:ext cx="1933255" cy="85275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Name Node</a:t>
            </a:r>
          </a:p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StandBy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401470-BFF1-422B-B596-3CB37E762DEE}"/>
              </a:ext>
            </a:extLst>
          </p:cNvPr>
          <p:cNvSpPr/>
          <p:nvPr/>
        </p:nvSpPr>
        <p:spPr>
          <a:xfrm>
            <a:off x="2404153" y="5842000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B3BC74-8C1F-4F5C-8700-F32BC648B4F9}"/>
              </a:ext>
            </a:extLst>
          </p:cNvPr>
          <p:cNvSpPr/>
          <p:nvPr/>
        </p:nvSpPr>
        <p:spPr>
          <a:xfrm>
            <a:off x="3780890" y="5842000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0ACDAC-B39D-4E6D-8718-4E37581F3A85}"/>
              </a:ext>
            </a:extLst>
          </p:cNvPr>
          <p:cNvSpPr/>
          <p:nvPr/>
        </p:nvSpPr>
        <p:spPr>
          <a:xfrm>
            <a:off x="6517241" y="5851373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9CFAEE-1983-436A-A3EF-332B402D7445}"/>
              </a:ext>
            </a:extLst>
          </p:cNvPr>
          <p:cNvSpPr/>
          <p:nvPr/>
        </p:nvSpPr>
        <p:spPr>
          <a:xfrm>
            <a:off x="7941353" y="5860709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65FC24-FE69-4B66-BFBD-81C97A60ACFD}"/>
              </a:ext>
            </a:extLst>
          </p:cNvPr>
          <p:cNvSpPr/>
          <p:nvPr/>
        </p:nvSpPr>
        <p:spPr>
          <a:xfrm>
            <a:off x="5140504" y="5860709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43A5B8-5AFD-4524-BB63-0025DCE8495D}"/>
              </a:ext>
            </a:extLst>
          </p:cNvPr>
          <p:cNvSpPr/>
          <p:nvPr/>
        </p:nvSpPr>
        <p:spPr>
          <a:xfrm>
            <a:off x="9253592" y="5841999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F76A81-A558-4D8F-8B95-8824E502B0A6}"/>
              </a:ext>
            </a:extLst>
          </p:cNvPr>
          <p:cNvSpPr/>
          <p:nvPr/>
        </p:nvSpPr>
        <p:spPr>
          <a:xfrm>
            <a:off x="3595956" y="616688"/>
            <a:ext cx="4520628" cy="1520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ZooKeeper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ABB7A6A4-66E0-40ED-90A7-926CB87EBD5F}"/>
              </a:ext>
            </a:extLst>
          </p:cNvPr>
          <p:cNvSpPr/>
          <p:nvPr/>
        </p:nvSpPr>
        <p:spPr>
          <a:xfrm>
            <a:off x="4629104" y="2475988"/>
            <a:ext cx="554804" cy="490451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JN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6A50BFF6-09F1-4A55-9B96-B93D9B90F80A}"/>
              </a:ext>
            </a:extLst>
          </p:cNvPr>
          <p:cNvSpPr/>
          <p:nvPr/>
        </p:nvSpPr>
        <p:spPr>
          <a:xfrm>
            <a:off x="5663369" y="2472202"/>
            <a:ext cx="554804" cy="490451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JN</a:t>
            </a: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96B2EE74-9C5E-4452-B937-FC40A6FBB273}"/>
              </a:ext>
            </a:extLst>
          </p:cNvPr>
          <p:cNvSpPr/>
          <p:nvPr/>
        </p:nvSpPr>
        <p:spPr>
          <a:xfrm>
            <a:off x="6721606" y="2472201"/>
            <a:ext cx="554804" cy="490451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JN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1CC7769-1E11-4ADD-8872-7519D085D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67" y="821326"/>
            <a:ext cx="679683" cy="886217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021802-78EA-4978-8C0F-165C3E0F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51" y="821326"/>
            <a:ext cx="679683" cy="886217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993FDCE-036E-498F-86E6-82BCE3E47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662" y="821326"/>
            <a:ext cx="679683" cy="886217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23AF37E-CE81-462F-8B92-9BAFCA308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456" y="842292"/>
            <a:ext cx="679683" cy="886217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E8DDAEA-0370-44F5-B548-7093A4C04BC4}"/>
              </a:ext>
            </a:extLst>
          </p:cNvPr>
          <p:cNvCxnSpPr>
            <a:cxnSpLocks/>
            <a:stCxn id="24" idx="0"/>
            <a:endCxn id="9" idx="2"/>
          </p:cNvCxnSpPr>
          <p:nvPr/>
        </p:nvCxnSpPr>
        <p:spPr>
          <a:xfrm flipH="1" flipV="1">
            <a:off x="4967556" y="5273273"/>
            <a:ext cx="650696" cy="58743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CAC6FF-D157-461C-BFAD-8DAEA7B469D5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V="1">
            <a:off x="6994989" y="5273273"/>
            <a:ext cx="370725" cy="57810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199B444-B286-4829-80E6-A4F795355BF3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4967556" y="3415831"/>
            <a:ext cx="965759" cy="100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207756-4B66-44E5-BF85-05D6FF20A28F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H="1" flipV="1">
            <a:off x="5933315" y="3415831"/>
            <a:ext cx="1432399" cy="100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5BEF2BB-03DA-47CF-A771-0338153FD7D9}"/>
              </a:ext>
            </a:extLst>
          </p:cNvPr>
          <p:cNvSpPr txBox="1"/>
          <p:nvPr/>
        </p:nvSpPr>
        <p:spPr>
          <a:xfrm>
            <a:off x="4607861" y="3665552"/>
            <a:ext cx="2599363" cy="36933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Shared Name Node State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3B56617-BFA6-4E54-820F-30F6DAE1643C}"/>
              </a:ext>
            </a:extLst>
          </p:cNvPr>
          <p:cNvSpPr/>
          <p:nvPr/>
        </p:nvSpPr>
        <p:spPr>
          <a:xfrm>
            <a:off x="1106462" y="2693581"/>
            <a:ext cx="2599362" cy="136299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Failover Controller  </a:t>
            </a:r>
          </a:p>
          <a:p>
            <a:pPr algn="ctr"/>
            <a:r>
              <a:rPr lang="en-US" sz="2400" dirty="0"/>
              <a:t>Active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B97DEB-4FAE-4FD6-BAD0-BFD01C4A584F}"/>
              </a:ext>
            </a:extLst>
          </p:cNvPr>
          <p:cNvCxnSpPr>
            <a:cxnSpLocks/>
            <a:stCxn id="64" idx="0"/>
            <a:endCxn id="28" idx="1"/>
          </p:cNvCxnSpPr>
          <p:nvPr/>
        </p:nvCxnSpPr>
        <p:spPr>
          <a:xfrm flipV="1">
            <a:off x="2406143" y="1376725"/>
            <a:ext cx="1189813" cy="131685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1F626C-7305-46D0-8C64-DE2E9641CF64}"/>
              </a:ext>
            </a:extLst>
          </p:cNvPr>
          <p:cNvCxnSpPr>
            <a:stCxn id="4" idx="0"/>
            <a:endCxn id="28" idx="3"/>
          </p:cNvCxnSpPr>
          <p:nvPr/>
        </p:nvCxnSpPr>
        <p:spPr>
          <a:xfrm flipH="1" flipV="1">
            <a:off x="8116584" y="1376725"/>
            <a:ext cx="1291064" cy="11850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7728AC-7398-4DC0-8C83-B722D8DEFD83}"/>
              </a:ext>
            </a:extLst>
          </p:cNvPr>
          <p:cNvSpPr txBox="1"/>
          <p:nvPr/>
        </p:nvSpPr>
        <p:spPr>
          <a:xfrm>
            <a:off x="1593887" y="1818167"/>
            <a:ext cx="12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Heartbeats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20EC88-2667-4B33-BDDF-789EBD2AA4CE}"/>
              </a:ext>
            </a:extLst>
          </p:cNvPr>
          <p:cNvSpPr txBox="1"/>
          <p:nvPr/>
        </p:nvSpPr>
        <p:spPr>
          <a:xfrm>
            <a:off x="8896849" y="1728509"/>
            <a:ext cx="12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Heartbeats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46F8B7-CC6C-43AC-AE98-4D0CEF518D44}"/>
              </a:ext>
            </a:extLst>
          </p:cNvPr>
          <p:cNvCxnSpPr>
            <a:stCxn id="64" idx="4"/>
            <a:endCxn id="9" idx="1"/>
          </p:cNvCxnSpPr>
          <p:nvPr/>
        </p:nvCxnSpPr>
        <p:spPr>
          <a:xfrm>
            <a:off x="2406143" y="4056580"/>
            <a:ext cx="1549408" cy="79031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E55DD7A-9DE1-4979-AA28-3FBC6D107563}"/>
              </a:ext>
            </a:extLst>
          </p:cNvPr>
          <p:cNvSpPr txBox="1"/>
          <p:nvPr/>
        </p:nvSpPr>
        <p:spPr>
          <a:xfrm>
            <a:off x="1723738" y="4235852"/>
            <a:ext cx="12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39B422C-5C03-4FA5-AD0A-8B6D3620D859}"/>
              </a:ext>
            </a:extLst>
          </p:cNvPr>
          <p:cNvCxnSpPr>
            <a:stCxn id="4" idx="4"/>
            <a:endCxn id="11" idx="3"/>
          </p:cNvCxnSpPr>
          <p:nvPr/>
        </p:nvCxnSpPr>
        <p:spPr>
          <a:xfrm flipH="1">
            <a:off x="8332341" y="3924759"/>
            <a:ext cx="1075307" cy="92213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5A2FA10-90C7-4351-BD9A-5DD5CFF99D57}"/>
              </a:ext>
            </a:extLst>
          </p:cNvPr>
          <p:cNvSpPr txBox="1"/>
          <p:nvPr/>
        </p:nvSpPr>
        <p:spPr>
          <a:xfrm>
            <a:off x="138224" y="4976037"/>
            <a:ext cx="221855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Block reports to both NN-Active/Standby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DN Fencing - only obeys commands from - Active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422A68C-3559-48C6-AE9B-471FC31E4DF4}"/>
              </a:ext>
            </a:extLst>
          </p:cNvPr>
          <p:cNvSpPr/>
          <p:nvPr/>
        </p:nvSpPr>
        <p:spPr>
          <a:xfrm>
            <a:off x="2742211" y="63798"/>
            <a:ext cx="6082817" cy="5239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HDFS NameNode HA Architecture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500B67-FA08-4E3A-B41F-3BE69CB09F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49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"/>
    </mc:Choice>
    <mc:Fallback>
      <p:transition spd="slow" advTm="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Split Brain Issue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Before Hadoop 2.0.0, the NameNode was a single point of failure (SPOF) in an HDFS cluster. </a:t>
            </a:r>
          </a:p>
          <a:p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Each cluster had a single NameNode, and if NameNode fails, the cluster as a whole would be out services. </a:t>
            </a:r>
          </a:p>
          <a:p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The cluster will be unavailable until the NameNode restarts or brought on a separate machine.</a:t>
            </a:r>
          </a:p>
          <a:p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There was no automatic failover solution.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AF4A6A-A2F8-4FB9-9849-8BF34319F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0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8"/>
    </mc:Choice>
    <mc:Fallback>
      <p:transition spd="slow" advTm="27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12CC556-5B25-4E4B-95EC-074F94BD8C3B}"/>
              </a:ext>
            </a:extLst>
          </p:cNvPr>
          <p:cNvSpPr/>
          <p:nvPr/>
        </p:nvSpPr>
        <p:spPr>
          <a:xfrm>
            <a:off x="8107967" y="2561760"/>
            <a:ext cx="2599362" cy="136299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Failover Controller  </a:t>
            </a:r>
          </a:p>
          <a:p>
            <a:pPr algn="ctr"/>
            <a:r>
              <a:rPr lang="en-US" sz="2400" dirty="0"/>
              <a:t>Active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270A7-91AA-441E-B32F-142806C7C8F0}"/>
              </a:ext>
            </a:extLst>
          </p:cNvPr>
          <p:cNvSpPr/>
          <p:nvPr/>
        </p:nvSpPr>
        <p:spPr>
          <a:xfrm>
            <a:off x="4341428" y="2378141"/>
            <a:ext cx="3183773" cy="10376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Quorum Journal Nodes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F71642-7B41-4315-A8B8-AECCABD50450}"/>
              </a:ext>
            </a:extLst>
          </p:cNvPr>
          <p:cNvSpPr/>
          <p:nvPr/>
        </p:nvSpPr>
        <p:spPr>
          <a:xfrm>
            <a:off x="3955551" y="4420518"/>
            <a:ext cx="2024009" cy="85275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Name Node Active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B3D686-2DBA-4171-9954-C4C5304F803C}"/>
              </a:ext>
            </a:extLst>
          </p:cNvPr>
          <p:cNvSpPr/>
          <p:nvPr/>
        </p:nvSpPr>
        <p:spPr>
          <a:xfrm>
            <a:off x="6399086" y="4420518"/>
            <a:ext cx="1933255" cy="85275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Name Node</a:t>
            </a:r>
          </a:p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StandBy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401470-BFF1-422B-B596-3CB37E762DEE}"/>
              </a:ext>
            </a:extLst>
          </p:cNvPr>
          <p:cNvSpPr/>
          <p:nvPr/>
        </p:nvSpPr>
        <p:spPr>
          <a:xfrm>
            <a:off x="2404153" y="5842000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B3BC74-8C1F-4F5C-8700-F32BC648B4F9}"/>
              </a:ext>
            </a:extLst>
          </p:cNvPr>
          <p:cNvSpPr/>
          <p:nvPr/>
        </p:nvSpPr>
        <p:spPr>
          <a:xfrm>
            <a:off x="3780890" y="5842000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0ACDAC-B39D-4E6D-8718-4E37581F3A85}"/>
              </a:ext>
            </a:extLst>
          </p:cNvPr>
          <p:cNvSpPr/>
          <p:nvPr/>
        </p:nvSpPr>
        <p:spPr>
          <a:xfrm>
            <a:off x="6517241" y="5851373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9CFAEE-1983-436A-A3EF-332B402D7445}"/>
              </a:ext>
            </a:extLst>
          </p:cNvPr>
          <p:cNvSpPr/>
          <p:nvPr/>
        </p:nvSpPr>
        <p:spPr>
          <a:xfrm>
            <a:off x="7941353" y="5860709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65FC24-FE69-4B66-BFBD-81C97A60ACFD}"/>
              </a:ext>
            </a:extLst>
          </p:cNvPr>
          <p:cNvSpPr/>
          <p:nvPr/>
        </p:nvSpPr>
        <p:spPr>
          <a:xfrm>
            <a:off x="5140504" y="5860709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43A5B8-5AFD-4524-BB63-0025DCE8495D}"/>
              </a:ext>
            </a:extLst>
          </p:cNvPr>
          <p:cNvSpPr/>
          <p:nvPr/>
        </p:nvSpPr>
        <p:spPr>
          <a:xfrm>
            <a:off x="9253592" y="5841999"/>
            <a:ext cx="955496" cy="52800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Node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F76A81-A558-4D8F-8B95-8824E502B0A6}"/>
              </a:ext>
            </a:extLst>
          </p:cNvPr>
          <p:cNvSpPr/>
          <p:nvPr/>
        </p:nvSpPr>
        <p:spPr>
          <a:xfrm>
            <a:off x="3595956" y="616688"/>
            <a:ext cx="4520628" cy="1520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ZooKeeper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ABB7A6A4-66E0-40ED-90A7-926CB87EBD5F}"/>
              </a:ext>
            </a:extLst>
          </p:cNvPr>
          <p:cNvSpPr/>
          <p:nvPr/>
        </p:nvSpPr>
        <p:spPr>
          <a:xfrm>
            <a:off x="4629104" y="2475988"/>
            <a:ext cx="554804" cy="490451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JN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6A50BFF6-09F1-4A55-9B96-B93D9B90F80A}"/>
              </a:ext>
            </a:extLst>
          </p:cNvPr>
          <p:cNvSpPr/>
          <p:nvPr/>
        </p:nvSpPr>
        <p:spPr>
          <a:xfrm>
            <a:off x="5663369" y="2472202"/>
            <a:ext cx="554804" cy="490451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JN</a:t>
            </a: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96B2EE74-9C5E-4452-B937-FC40A6FBB273}"/>
              </a:ext>
            </a:extLst>
          </p:cNvPr>
          <p:cNvSpPr/>
          <p:nvPr/>
        </p:nvSpPr>
        <p:spPr>
          <a:xfrm>
            <a:off x="6721606" y="2472201"/>
            <a:ext cx="554804" cy="490451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JN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1CC7769-1E11-4ADD-8872-7519D085D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67" y="821326"/>
            <a:ext cx="679683" cy="886217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021802-78EA-4978-8C0F-165C3E0F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51" y="821326"/>
            <a:ext cx="679683" cy="886217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993FDCE-036E-498F-86E6-82BCE3E47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662" y="821326"/>
            <a:ext cx="679683" cy="886217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23AF37E-CE81-462F-8B92-9BAFCA308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456" y="842292"/>
            <a:ext cx="679683" cy="886217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E8DDAEA-0370-44F5-B548-7093A4C04BC4}"/>
              </a:ext>
            </a:extLst>
          </p:cNvPr>
          <p:cNvCxnSpPr>
            <a:cxnSpLocks/>
            <a:stCxn id="24" idx="0"/>
            <a:endCxn id="9" idx="2"/>
          </p:cNvCxnSpPr>
          <p:nvPr/>
        </p:nvCxnSpPr>
        <p:spPr>
          <a:xfrm flipH="1" flipV="1">
            <a:off x="4967556" y="5273273"/>
            <a:ext cx="650696" cy="58743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CAC6FF-D157-461C-BFAD-8DAEA7B469D5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V="1">
            <a:off x="6994989" y="5273273"/>
            <a:ext cx="370725" cy="57810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199B444-B286-4829-80E6-A4F795355BF3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4967556" y="3415831"/>
            <a:ext cx="965759" cy="100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207756-4B66-44E5-BF85-05D6FF20A28F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H="1" flipV="1">
            <a:off x="5933315" y="3415831"/>
            <a:ext cx="1432399" cy="100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5BEF2BB-03DA-47CF-A771-0338153FD7D9}"/>
              </a:ext>
            </a:extLst>
          </p:cNvPr>
          <p:cNvSpPr txBox="1"/>
          <p:nvPr/>
        </p:nvSpPr>
        <p:spPr>
          <a:xfrm>
            <a:off x="4607861" y="3665552"/>
            <a:ext cx="2599363" cy="36933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Shared Name Node State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3B56617-BFA6-4E54-820F-30F6DAE1643C}"/>
              </a:ext>
            </a:extLst>
          </p:cNvPr>
          <p:cNvSpPr/>
          <p:nvPr/>
        </p:nvSpPr>
        <p:spPr>
          <a:xfrm>
            <a:off x="1106462" y="2693581"/>
            <a:ext cx="2599362" cy="136299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Failover Controller  </a:t>
            </a:r>
          </a:p>
          <a:p>
            <a:pPr algn="ctr"/>
            <a:r>
              <a:rPr lang="en-US" sz="2400" dirty="0"/>
              <a:t>Active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B97DEB-4FAE-4FD6-BAD0-BFD01C4A584F}"/>
              </a:ext>
            </a:extLst>
          </p:cNvPr>
          <p:cNvCxnSpPr>
            <a:cxnSpLocks/>
            <a:stCxn id="64" idx="0"/>
            <a:endCxn id="28" idx="1"/>
          </p:cNvCxnSpPr>
          <p:nvPr/>
        </p:nvCxnSpPr>
        <p:spPr>
          <a:xfrm flipV="1">
            <a:off x="2406143" y="1376725"/>
            <a:ext cx="1189813" cy="131685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1F626C-7305-46D0-8C64-DE2E9641CF64}"/>
              </a:ext>
            </a:extLst>
          </p:cNvPr>
          <p:cNvCxnSpPr>
            <a:stCxn id="4" idx="0"/>
            <a:endCxn id="28" idx="3"/>
          </p:cNvCxnSpPr>
          <p:nvPr/>
        </p:nvCxnSpPr>
        <p:spPr>
          <a:xfrm flipH="1" flipV="1">
            <a:off x="8116584" y="1376725"/>
            <a:ext cx="1291064" cy="11850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7728AC-7398-4DC0-8C83-B722D8DEFD83}"/>
              </a:ext>
            </a:extLst>
          </p:cNvPr>
          <p:cNvSpPr txBox="1"/>
          <p:nvPr/>
        </p:nvSpPr>
        <p:spPr>
          <a:xfrm>
            <a:off x="1593887" y="1818167"/>
            <a:ext cx="12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Heartbeats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20EC88-2667-4B33-BDDF-789EBD2AA4CE}"/>
              </a:ext>
            </a:extLst>
          </p:cNvPr>
          <p:cNvSpPr txBox="1"/>
          <p:nvPr/>
        </p:nvSpPr>
        <p:spPr>
          <a:xfrm>
            <a:off x="8896849" y="1728509"/>
            <a:ext cx="12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Heartbeats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46F8B7-CC6C-43AC-AE98-4D0CEF518D44}"/>
              </a:ext>
            </a:extLst>
          </p:cNvPr>
          <p:cNvCxnSpPr>
            <a:stCxn id="64" idx="4"/>
            <a:endCxn id="9" idx="1"/>
          </p:cNvCxnSpPr>
          <p:nvPr/>
        </p:nvCxnSpPr>
        <p:spPr>
          <a:xfrm>
            <a:off x="2406143" y="4056580"/>
            <a:ext cx="1549408" cy="79031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E55DD7A-9DE1-4979-AA28-3FBC6D107563}"/>
              </a:ext>
            </a:extLst>
          </p:cNvPr>
          <p:cNvSpPr txBox="1"/>
          <p:nvPr/>
        </p:nvSpPr>
        <p:spPr>
          <a:xfrm>
            <a:off x="1723738" y="4235852"/>
            <a:ext cx="128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39B422C-5C03-4FA5-AD0A-8B6D3620D859}"/>
              </a:ext>
            </a:extLst>
          </p:cNvPr>
          <p:cNvCxnSpPr>
            <a:stCxn id="4" idx="4"/>
            <a:endCxn id="11" idx="3"/>
          </p:cNvCxnSpPr>
          <p:nvPr/>
        </p:nvCxnSpPr>
        <p:spPr>
          <a:xfrm flipH="1">
            <a:off x="8332341" y="3924759"/>
            <a:ext cx="1075307" cy="92213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5A2FA10-90C7-4351-BD9A-5DD5CFF99D57}"/>
              </a:ext>
            </a:extLst>
          </p:cNvPr>
          <p:cNvSpPr txBox="1"/>
          <p:nvPr/>
        </p:nvSpPr>
        <p:spPr>
          <a:xfrm>
            <a:off x="138224" y="4976037"/>
            <a:ext cx="221855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Block reports to both NN-Active/Standby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DN Fencing - only obeys commands from - Active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422A68C-3559-48C6-AE9B-471FC31E4DF4}"/>
              </a:ext>
            </a:extLst>
          </p:cNvPr>
          <p:cNvSpPr/>
          <p:nvPr/>
        </p:nvSpPr>
        <p:spPr>
          <a:xfrm>
            <a:off x="2742211" y="63798"/>
            <a:ext cx="6082817" cy="5239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HDFS NameNode HA Architecture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6AAC57A-F1CD-4D85-BC0E-33EB9A9BB3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00400" y="2986200"/>
              <a:ext cx="5132880" cy="2319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6AAC57A-F1CD-4D85-BC0E-33EB9A9BB3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1040" y="2976840"/>
                <a:ext cx="5151600" cy="2338560"/>
              </a:xfrm>
              <a:prstGeom prst="rect">
                <a:avLst/>
              </a:prstGeom>
            </p:spPr>
          </p:pic>
        </mc:Fallback>
      </mc:AlternateContent>
      <p:pic>
        <p:nvPicPr>
          <p:cNvPr id="88" name="Audio 87">
            <a:hlinkClick r:id="" action="ppaction://media"/>
            <a:extLst>
              <a:ext uri="{FF2B5EF4-FFF2-40B4-BE49-F238E27FC236}">
                <a16:creationId xmlns:a16="http://schemas.microsoft.com/office/drawing/2014/main" id="{6F9DAC35-3A73-48C7-A741-B8FF36DABB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4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92"/>
    </mc:Choice>
    <mc:Fallback>
      <p:transition spd="slow" advTm="4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Split Brain Issue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2" y="1016000"/>
            <a:ext cx="6709144" cy="55941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In a typical HA cluster, two separate machines are configured as </a:t>
            </a:r>
            <a:r>
              <a:rPr lang="en-US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NameNodes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At any point in time, exactly one of the </a:t>
            </a:r>
            <a:r>
              <a:rPr lang="en-US" dirty="0" err="1">
                <a:solidFill>
                  <a:srgbClr val="000000"/>
                </a:solidFill>
                <a:cs typeface="Times New Roman" panose="02020603050405020304" pitchFamily="18" charset="0"/>
              </a:rPr>
              <a:t>NameNodes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 is in Active state, and the other is in a Standby state.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Active NameNode 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– It handles all client operations in the cluster.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/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Passive NameNode 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– It is a standby </a:t>
            </a:r>
            <a:r>
              <a:rPr lang="en-US" dirty="0" err="1">
                <a:solidFill>
                  <a:srgbClr val="000000"/>
                </a:solidFill>
                <a:cs typeface="Times New Roman" panose="02020603050405020304" pitchFamily="18" charset="0"/>
              </a:rPr>
              <a:t>namenode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, which has similar data as active NameNode. It acts as a slave, maintains enough state to provide a fast failover, if necessary.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6C34C-76C6-4650-BE0F-49BB33BC8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58" y="594041"/>
            <a:ext cx="5217042" cy="55941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11F4051-280B-4F13-9BC2-560A9EE2D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4"/>
    </mc:Choice>
    <mc:Fallback>
      <p:transition spd="slow" advTm="8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Split Brain Issue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81" y="941572"/>
            <a:ext cx="6891670" cy="5160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In order for the Standby node to keep its state synchronized with the Active node.</a:t>
            </a:r>
          </a:p>
          <a:p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Both nodes communicate with a group of separate daemons called "</a:t>
            </a:r>
            <a:r>
              <a:rPr lang="en-US" dirty="0" err="1">
                <a:solidFill>
                  <a:srgbClr val="000000"/>
                </a:solidFill>
                <a:cs typeface="Times New Roman" panose="02020603050405020304" pitchFamily="18" charset="0"/>
              </a:rPr>
              <a:t>JournalNodes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" (JNs). </a:t>
            </a:r>
          </a:p>
          <a:p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When any namespace modification is performed by the Active node, it durably logs a record of the modification to these JNs.</a:t>
            </a:r>
          </a:p>
          <a:p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The Standby node is capable of reading the edits from the JNs, and is constantly watching them for changes.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7F4FCD-6687-435B-BCE0-A1570D6FB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58" y="594041"/>
            <a:ext cx="5217042" cy="55941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A402F7-AD96-4C19-8296-6A183F5FE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"/>
    </mc:Choice>
    <mc:Fallback>
      <p:transition spd="slow" advTm="1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Split Brain Issue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7" y="1016000"/>
            <a:ext cx="6271516" cy="5160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 the Standby Node sees the edits, it applies them to its own namespace. </a:t>
            </a:r>
          </a:p>
          <a:p>
            <a:endParaRPr lang="en-US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the event of a failover, the Standby will ensure that it has read all of the edits from the </a:t>
            </a:r>
            <a:r>
              <a:rPr lang="en-US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JounalNodes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before promoting itself to the Active state.</a:t>
            </a:r>
          </a:p>
          <a:p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This ensures that the namespace state is fully synchronized before a failover occurs.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64E6DB-F017-4839-81D5-F62DF2EE8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58" y="594041"/>
            <a:ext cx="5217042" cy="55941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CCBA5D-5557-4764-A41B-548065DE3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0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1"/>
    </mc:Choice>
    <mc:Fallback>
      <p:transition spd="slow" advTm="8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Split Brain Issue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5902842" cy="5160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order to provide a fast failover, it is also necessary that the Standby node have up-to-date information regarding </a:t>
            </a:r>
            <a:r>
              <a:rPr lang="en-US" b="1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the location of blocks 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the cluster.</a:t>
            </a:r>
          </a:p>
          <a:p>
            <a:endParaRPr lang="en-US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 order to achieve this, the </a:t>
            </a:r>
            <a:r>
              <a:rPr lang="en-US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DataNodes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are configured with the location of both </a:t>
            </a:r>
            <a:r>
              <a:rPr lang="en-US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NameNodes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and send block location information and heartbeats to both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D5D27E-DA43-4DCB-A746-B3EF5D91E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58" y="594041"/>
            <a:ext cx="5217042" cy="55941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EDCAD04-7FF8-45DD-9E86-50CA7D429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44"/>
    </mc:Choice>
    <mc:Fallback>
      <p:transition spd="slow" advTm="3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8626</TotalTime>
  <Words>709</Words>
  <Application>Microsoft Office PowerPoint</Application>
  <PresentationFormat>Widescreen</PresentationFormat>
  <Paragraphs>155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Office Theme</vt:lpstr>
      <vt:lpstr>PowerPoint Presentation</vt:lpstr>
      <vt:lpstr>Split Brain Issue</vt:lpstr>
      <vt:lpstr>PowerPoint Presentation</vt:lpstr>
      <vt:lpstr>Split Brain Issue</vt:lpstr>
      <vt:lpstr>PowerPoint Presentation</vt:lpstr>
      <vt:lpstr>Split Brain Issue</vt:lpstr>
      <vt:lpstr>Split Brain Issue</vt:lpstr>
      <vt:lpstr>Split Brain Issue</vt:lpstr>
      <vt:lpstr>Split Brain Issue</vt:lpstr>
      <vt:lpstr>Split Brain Issue : Solution</vt:lpstr>
      <vt:lpstr>Split Brain Issue : Solution</vt:lpstr>
      <vt:lpstr>Split Brain Issue : Solution</vt:lpstr>
      <vt:lpstr>Split Brain 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Viresh Kumar</dc:creator>
  <cp:lastModifiedBy>Viresh Kumar</cp:lastModifiedBy>
  <cp:revision>77</cp:revision>
  <dcterms:created xsi:type="dcterms:W3CDTF">2020-03-28T03:36:46Z</dcterms:created>
  <dcterms:modified xsi:type="dcterms:W3CDTF">2020-04-10T10:25:52Z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2020-03-28T03:37:21.2751611Z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b826717f-9bee-4347-848b-ffcbba7b1230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